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62" r:id="rId6"/>
    <p:sldId id="257" r:id="rId7"/>
    <p:sldId id="260" r:id="rId8"/>
    <p:sldId id="264" r:id="rId9"/>
    <p:sldId id="266" r:id="rId10"/>
    <p:sldId id="270" r:id="rId11"/>
    <p:sldId id="265" r:id="rId12"/>
    <p:sldId id="280" r:id="rId13"/>
    <p:sldId id="268" r:id="rId14"/>
    <p:sldId id="267" r:id="rId15"/>
    <p:sldId id="269" r:id="rId16"/>
    <p:sldId id="281" r:id="rId17"/>
    <p:sldId id="273" r:id="rId18"/>
    <p:sldId id="279" r:id="rId19"/>
    <p:sldId id="274" r:id="rId20"/>
    <p:sldId id="275" r:id="rId21"/>
    <p:sldId id="276" r:id="rId22"/>
    <p:sldId id="282" r:id="rId23"/>
    <p:sldId id="283" r:id="rId24"/>
    <p:sldId id="271" r:id="rId25"/>
    <p:sldId id="284" r:id="rId26"/>
    <p:sldId id="272" r:id="rId27"/>
    <p:sldId id="278" r:id="rId28"/>
    <p:sldId id="277" r:id="rId29"/>
    <p:sldId id="285" r:id="rId30"/>
    <p:sldId id="289" r:id="rId31"/>
    <p:sldId id="288" r:id="rId32"/>
    <p:sldId id="287" r:id="rId33"/>
    <p:sldId id="294" r:id="rId34"/>
    <p:sldId id="295" r:id="rId35"/>
    <p:sldId id="292" r:id="rId36"/>
    <p:sldId id="290" r:id="rId37"/>
    <p:sldId id="291" r:id="rId38"/>
    <p:sldId id="297" r:id="rId39"/>
    <p:sldId id="298" r:id="rId40"/>
    <p:sldId id="299" r:id="rId41"/>
    <p:sldId id="300" r:id="rId42"/>
    <p:sldId id="301" r:id="rId43"/>
    <p:sldId id="302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296" r:id="rId56"/>
    <p:sldId id="303" r:id="rId57"/>
    <p:sldId id="30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Soluble Vitamins &amp; Minerals</a:t>
            </a:r>
            <a:endParaRPr lang="ta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ta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14286"/>
          <a:stretch>
            <a:fillRect/>
          </a:stretch>
        </p:blipFill>
        <p:spPr bwMode="auto">
          <a:xfrm>
            <a:off x="304800" y="2286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5334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Germination increases the content in pulses &amp; cereals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753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REQUIREMENT</a:t>
            </a:r>
          </a:p>
          <a:p>
            <a:endParaRPr lang="en-US" sz="2800" dirty="0" smtClean="0"/>
          </a:p>
          <a:p>
            <a:r>
              <a:rPr lang="en-US" sz="2800" dirty="0" smtClean="0"/>
              <a:t>Daily requirement is 0.6 mg/ 1000 kcal of energy intake.</a:t>
            </a:r>
          </a:p>
          <a:p>
            <a:r>
              <a:rPr lang="en-US" sz="2800" dirty="0" smtClean="0"/>
              <a:t>No real body stores.</a:t>
            </a:r>
            <a:endParaRPr lang="ta-IN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24000"/>
          <a:stretch>
            <a:fillRect/>
          </a:stretch>
        </p:blipFill>
        <p:spPr bwMode="auto">
          <a:xfrm>
            <a:off x="0" y="11430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NIACIN (B3)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56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Tryptophan serves as its precursor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Action on Epithelial cells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5715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Milk is a poor source of Niacin but rich in tryptophan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PREVENTION:</a:t>
            </a:r>
          </a:p>
          <a:p>
            <a:r>
              <a:rPr lang="en-US" dirty="0" smtClean="0"/>
              <a:t>Good mixed diet containing milk and meat.</a:t>
            </a:r>
          </a:p>
          <a:p>
            <a:r>
              <a:rPr lang="en-US" dirty="0" smtClean="0"/>
              <a:t>Avoid total dependence on maize </a:t>
            </a:r>
          </a:p>
          <a:p>
            <a:r>
              <a:rPr lang="en-US" dirty="0" smtClean="0"/>
              <a:t>Pellagra is a poverty disease</a:t>
            </a:r>
          </a:p>
          <a:p>
            <a:r>
              <a:rPr lang="en-US" dirty="0" smtClean="0"/>
              <a:t>Steps to improve economic, agriculture and social development</a:t>
            </a:r>
          </a:p>
          <a:p>
            <a:pPr>
              <a:buNone/>
            </a:pPr>
            <a:r>
              <a:rPr lang="en-US" dirty="0" smtClean="0"/>
              <a:t>REQUIREMENT:</a:t>
            </a:r>
          </a:p>
          <a:p>
            <a:r>
              <a:rPr lang="en-US" dirty="0" smtClean="0"/>
              <a:t>Daily allowance- 6 mg/1000 kcal of energy intake</a:t>
            </a:r>
            <a:endParaRPr lang="ta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706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PYRIDOXINE (B6)</a:t>
            </a:r>
            <a:endParaRPr lang="ta-IN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839199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b="10811"/>
          <a:stretch>
            <a:fillRect/>
          </a:stretch>
        </p:blipFill>
        <p:spPr bwMode="auto">
          <a:xfrm>
            <a:off x="685800" y="0"/>
            <a:ext cx="82200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PANTOTHENIC ACID (B5)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Related to Adrenal Cortical function.</a:t>
            </a:r>
          </a:p>
          <a:p>
            <a:r>
              <a:rPr lang="en-US" dirty="0" smtClean="0"/>
              <a:t>Biosynthesis of corticosteroids</a:t>
            </a:r>
          </a:p>
          <a:p>
            <a:r>
              <a:rPr lang="en-US" dirty="0" smtClean="0"/>
              <a:t>Human blood normally contains 18 to 35 mg of </a:t>
            </a:r>
            <a:r>
              <a:rPr lang="en-US" dirty="0" err="1" smtClean="0"/>
              <a:t>pantothenic</a:t>
            </a:r>
            <a:r>
              <a:rPr lang="en-US" dirty="0" smtClean="0"/>
              <a:t> acid  per 100 ml.</a:t>
            </a:r>
          </a:p>
          <a:p>
            <a:r>
              <a:rPr lang="en-US" dirty="0" smtClean="0"/>
              <a:t>Act as co enzyme</a:t>
            </a:r>
          </a:p>
          <a:p>
            <a:r>
              <a:rPr lang="en-US" dirty="0" smtClean="0"/>
              <a:t>Daily requirement is 10 mg</a:t>
            </a:r>
          </a:p>
          <a:p>
            <a:r>
              <a:rPr lang="en-US" dirty="0" smtClean="0"/>
              <a:t>All food contribute to dietary intake</a:t>
            </a:r>
          </a:p>
          <a:p>
            <a:pPr>
              <a:buNone/>
            </a:pPr>
            <a:endParaRPr lang="ta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FOLATE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Folacin</a:t>
            </a:r>
            <a:r>
              <a:rPr lang="en-US" dirty="0" smtClean="0"/>
              <a:t> &amp; folic acid</a:t>
            </a:r>
          </a:p>
          <a:p>
            <a:r>
              <a:rPr lang="en-US" dirty="0" smtClean="0"/>
              <a:t>Occurs in 2 forms- free </a:t>
            </a:r>
            <a:r>
              <a:rPr lang="en-US" dirty="0" err="1" smtClean="0"/>
              <a:t>folate</a:t>
            </a:r>
            <a:r>
              <a:rPr lang="en-US" dirty="0" smtClean="0"/>
              <a:t> &amp; bound </a:t>
            </a:r>
            <a:r>
              <a:rPr lang="en-US" dirty="0" err="1" smtClean="0"/>
              <a:t>folate</a:t>
            </a:r>
            <a:endParaRPr lang="en-US" dirty="0" smtClean="0"/>
          </a:p>
          <a:p>
            <a:r>
              <a:rPr lang="en-US" dirty="0" smtClean="0"/>
              <a:t>Free </a:t>
            </a:r>
            <a:r>
              <a:rPr lang="en-US" dirty="0" err="1" smtClean="0"/>
              <a:t>folate</a:t>
            </a:r>
            <a:r>
              <a:rPr lang="en-US" dirty="0" smtClean="0"/>
              <a:t> is absorbed from the proximal part of small intestine</a:t>
            </a:r>
          </a:p>
          <a:p>
            <a:r>
              <a:rPr lang="en-US" dirty="0" smtClean="0"/>
              <a:t>Main role in synthesis of nucleic acids. </a:t>
            </a:r>
          </a:p>
          <a:p>
            <a:r>
              <a:rPr lang="en-US" dirty="0" smtClean="0"/>
              <a:t>Also normal development of blood cells in marrow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DEFICIENCY: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From poor diet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Increased requirement in pregnancy &amp; Lactation.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Megaloblastic</a:t>
            </a:r>
            <a:r>
              <a:rPr lang="en-US" sz="2800" dirty="0" smtClean="0"/>
              <a:t> anemia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Glossitis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Cheilosis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GIT Disturbances </a:t>
            </a:r>
            <a:r>
              <a:rPr lang="en-US" sz="2800" dirty="0" err="1" smtClean="0"/>
              <a:t>viz</a:t>
            </a:r>
            <a:r>
              <a:rPr lang="en-US" sz="2800" dirty="0" smtClean="0"/>
              <a:t>; </a:t>
            </a:r>
            <a:r>
              <a:rPr lang="en-US" sz="2800" dirty="0" err="1" smtClean="0"/>
              <a:t>diarrhoea</a:t>
            </a:r>
            <a:r>
              <a:rPr lang="en-US" sz="2800" dirty="0" smtClean="0"/>
              <a:t>, distention, &amp; Flatulence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Severe form, Infertility &amp; sterility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Laboratory assessment based on measurement of serum and red cell </a:t>
            </a:r>
            <a:r>
              <a:rPr lang="en-US" sz="2800" dirty="0" err="1" smtClean="0"/>
              <a:t>folate</a:t>
            </a:r>
            <a:r>
              <a:rPr lang="en-US" sz="2800" dirty="0" smtClean="0"/>
              <a:t> concentrations, by microbiological assay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ta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44769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Intake values recommended by ICMR (2010)</a:t>
            </a:r>
          </a:p>
          <a:p>
            <a:r>
              <a:rPr lang="en-US" sz="3600" dirty="0" smtClean="0"/>
              <a:t>Requirements per day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Healthy Adults- 200 mcg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Pregnancy – 500 mcg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Lactation- 300 mcg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Children – 80 to 120 mcg</a:t>
            </a:r>
          </a:p>
          <a:p>
            <a:endParaRPr lang="ta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b="19048"/>
          <a:stretch>
            <a:fillRect/>
          </a:stretch>
        </p:blipFill>
        <p:spPr bwMode="auto">
          <a:xfrm>
            <a:off x="304800" y="228601"/>
            <a:ext cx="8534399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2389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DEFICIENCY</a:t>
            </a:r>
          </a:p>
          <a:p>
            <a:r>
              <a:rPr lang="en-US" dirty="0" err="1" smtClean="0"/>
              <a:t>Megaloblastic</a:t>
            </a:r>
            <a:r>
              <a:rPr lang="en-US" dirty="0" smtClean="0"/>
              <a:t> anemia</a:t>
            </a:r>
          </a:p>
          <a:p>
            <a:r>
              <a:rPr lang="en-US" dirty="0" err="1" smtClean="0"/>
              <a:t>Demyelinatind</a:t>
            </a:r>
            <a:r>
              <a:rPr lang="en-US" dirty="0" smtClean="0"/>
              <a:t> neurological lesions in spinal cord</a:t>
            </a:r>
          </a:p>
          <a:p>
            <a:r>
              <a:rPr lang="en-US" dirty="0" smtClean="0"/>
              <a:t>Infertility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REQUIREMENT</a:t>
            </a:r>
          </a:p>
          <a:p>
            <a:pPr>
              <a:buNone/>
            </a:pPr>
            <a:r>
              <a:rPr lang="en-US" dirty="0" smtClean="0"/>
              <a:t>Intake values recommended by ICMR (2010)</a:t>
            </a:r>
          </a:p>
          <a:p>
            <a:pPr>
              <a:buNone/>
            </a:pPr>
            <a:r>
              <a:rPr lang="en-US" dirty="0" smtClean="0"/>
              <a:t>Requirements per day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Normal adults: 1 mcg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Pregnancy: 1.2 mcg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Lactation : 1.5 mcg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Infants &amp; Children : 0.2 mcg</a:t>
            </a:r>
            <a:endParaRPr lang="ta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THIAMINE (B1)</a:t>
            </a:r>
            <a:endParaRPr lang="ta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977"/>
          <a:stretch>
            <a:fillRect/>
          </a:stretch>
        </p:blipFill>
        <p:spPr bwMode="auto">
          <a:xfrm>
            <a:off x="304800" y="1143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b="6667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b="18889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57150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REQUIREMENT: 40 mg per day for adults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CALCIUM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r>
              <a:rPr lang="en-US" dirty="0" smtClean="0"/>
              <a:t>Major mineral element in our body</a:t>
            </a:r>
          </a:p>
          <a:p>
            <a:r>
              <a:rPr lang="en-US" dirty="0" smtClean="0"/>
              <a:t>1.5 to 2 % of body weight of an adult human</a:t>
            </a:r>
          </a:p>
          <a:p>
            <a:r>
              <a:rPr lang="en-US" dirty="0" smtClean="0"/>
              <a:t>Average adult contains 1200 mg of calcium of which 98% in bones.</a:t>
            </a:r>
          </a:p>
          <a:p>
            <a:r>
              <a:rPr lang="en-US" dirty="0" smtClean="0"/>
              <a:t>The amount of calcium in the blood is 10 mg/dl</a:t>
            </a:r>
          </a:p>
          <a:p>
            <a:r>
              <a:rPr lang="en-US" dirty="0" smtClean="0"/>
              <a:t>Developing </a:t>
            </a:r>
            <a:r>
              <a:rPr lang="en-US" dirty="0" err="1" smtClean="0"/>
              <a:t>foetus</a:t>
            </a:r>
            <a:r>
              <a:rPr lang="en-US" dirty="0" smtClean="0"/>
              <a:t> require 30 g of calcium</a:t>
            </a:r>
          </a:p>
          <a:p>
            <a:r>
              <a:rPr lang="en-US" dirty="0" smtClean="0"/>
              <a:t>A dynamic equilibrium of calcium in blood &amp; skeleton is maintained by the interaction of Vitamin D, parathyroid hormone and </a:t>
            </a:r>
            <a:r>
              <a:rPr lang="en-US" dirty="0" err="1" smtClean="0"/>
              <a:t>calcitonin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ta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152400"/>
            <a:ext cx="891539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Deficiency:</a:t>
            </a:r>
          </a:p>
          <a:p>
            <a:r>
              <a:rPr lang="en-US" dirty="0" smtClean="0"/>
              <a:t>No clear cut disease due to calcium deficiency.</a:t>
            </a:r>
          </a:p>
          <a:p>
            <a:pPr>
              <a:buNone/>
            </a:pPr>
            <a:r>
              <a:rPr lang="en-US" u="sng" dirty="0" smtClean="0"/>
              <a:t>Requirement:</a:t>
            </a:r>
          </a:p>
          <a:p>
            <a:r>
              <a:rPr lang="en-US" dirty="0" smtClean="0"/>
              <a:t>Daily intake of 600 mg of calcium has been suggested for adults.</a:t>
            </a:r>
          </a:p>
          <a:p>
            <a:r>
              <a:rPr lang="en-US" dirty="0" smtClean="0"/>
              <a:t>Physiological requirement is higher in children.</a:t>
            </a:r>
            <a:endParaRPr lang="ta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PHOSPHORUS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r>
              <a:rPr lang="en-US" dirty="0" smtClean="0"/>
              <a:t>Essential for formation of bones &amp; teeth</a:t>
            </a:r>
          </a:p>
          <a:p>
            <a:r>
              <a:rPr lang="en-US" dirty="0" smtClean="0"/>
              <a:t>Important part in all metabolism</a:t>
            </a:r>
          </a:p>
          <a:p>
            <a:r>
              <a:rPr lang="en-US" dirty="0" smtClean="0"/>
              <a:t>Human body contains 400- 700 g of phosphorus as phosphates, mostly in bones and teeth.</a:t>
            </a:r>
          </a:p>
          <a:p>
            <a:r>
              <a:rPr lang="en-US" dirty="0" smtClean="0"/>
              <a:t>Present in vegetable food in combination with </a:t>
            </a:r>
            <a:r>
              <a:rPr lang="en-US" dirty="0" err="1" smtClean="0"/>
              <a:t>phytin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ta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SODIUM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r>
              <a:rPr lang="en-US" dirty="0" smtClean="0"/>
              <a:t>found in all body fluids.</a:t>
            </a:r>
          </a:p>
          <a:p>
            <a:r>
              <a:rPr lang="en-US" dirty="0" smtClean="0"/>
              <a:t>Adult human body contains 100 g of sodium ion.</a:t>
            </a:r>
          </a:p>
          <a:p>
            <a:r>
              <a:rPr lang="en-US" dirty="0" smtClean="0"/>
              <a:t>Sodium losses through sweat and urine</a:t>
            </a:r>
          </a:p>
          <a:p>
            <a:r>
              <a:rPr lang="en-US" dirty="0" smtClean="0"/>
              <a:t>Depletion of sodium chloride causes muscle cramps.</a:t>
            </a:r>
          </a:p>
          <a:p>
            <a:r>
              <a:rPr lang="en-US" dirty="0" smtClean="0"/>
              <a:t>Adult requirement is 5 g per day</a:t>
            </a:r>
          </a:p>
          <a:p>
            <a:r>
              <a:rPr lang="en-US" dirty="0" smtClean="0"/>
              <a:t>Intake of &gt; 10 g of salt per day have tendency to increase the blood pressure.</a:t>
            </a:r>
            <a:endParaRPr lang="ta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POTASSIUM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/>
          <a:lstStyle/>
          <a:p>
            <a:r>
              <a:rPr lang="en-US" dirty="0" smtClean="0"/>
              <a:t>Adult human body contains 250 g of potassium.</a:t>
            </a:r>
          </a:p>
          <a:p>
            <a:r>
              <a:rPr lang="en-US" dirty="0" err="1" smtClean="0"/>
              <a:t>Vasoactive</a:t>
            </a:r>
            <a:r>
              <a:rPr lang="en-US" dirty="0" smtClean="0"/>
              <a:t>, increases the blood flow and sustains metabolic need of the tissue.</a:t>
            </a:r>
          </a:p>
          <a:p>
            <a:r>
              <a:rPr lang="en-US" dirty="0" smtClean="0"/>
              <a:t>Released by the endothelial tissues.</a:t>
            </a:r>
          </a:p>
          <a:p>
            <a:r>
              <a:rPr lang="en-US" dirty="0" smtClean="0"/>
              <a:t>The ideal desirable sodium : potassium ratio is 1:1 (in </a:t>
            </a:r>
            <a:r>
              <a:rPr lang="en-US" dirty="0" err="1" smtClean="0"/>
              <a:t>mmol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MAGNESIUM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r>
              <a:rPr lang="en-US" dirty="0" smtClean="0"/>
              <a:t>Important constituent of bone. </a:t>
            </a:r>
          </a:p>
          <a:p>
            <a:r>
              <a:rPr lang="en-US" dirty="0" smtClean="0"/>
              <a:t>Human adult body contains 25 g of magnesium, of which half is found in skeleton. </a:t>
            </a:r>
          </a:p>
          <a:p>
            <a:r>
              <a:rPr lang="en-US" dirty="0" smtClean="0"/>
              <a:t>Essential for normal metabolism of calcium  and phosphorus. </a:t>
            </a:r>
          </a:p>
          <a:p>
            <a:r>
              <a:rPr lang="en-US" dirty="0" smtClean="0"/>
              <a:t>Deficiency is seen in Chronic alcoholics, Cirrhosis of liver, </a:t>
            </a:r>
            <a:r>
              <a:rPr lang="en-US" dirty="0" err="1" smtClean="0"/>
              <a:t>Toxaemias</a:t>
            </a:r>
            <a:r>
              <a:rPr lang="en-US" dirty="0" smtClean="0"/>
              <a:t> of pregnancy, PEM, </a:t>
            </a:r>
            <a:r>
              <a:rPr lang="en-US" dirty="0" err="1" smtClean="0"/>
              <a:t>Malabsorption</a:t>
            </a:r>
            <a:r>
              <a:rPr lang="en-US" dirty="0" smtClean="0"/>
              <a:t> syndromes.</a:t>
            </a:r>
          </a:p>
          <a:p>
            <a:r>
              <a:rPr lang="en-US" dirty="0" smtClean="0"/>
              <a:t>C/F : Irritability, </a:t>
            </a:r>
            <a:r>
              <a:rPr lang="en-US" dirty="0" err="1" smtClean="0"/>
              <a:t>Tetany</a:t>
            </a:r>
            <a:r>
              <a:rPr lang="en-US" dirty="0" smtClean="0"/>
              <a:t>, Hyper-</a:t>
            </a:r>
            <a:r>
              <a:rPr lang="en-US" dirty="0" err="1" smtClean="0"/>
              <a:t>reflexia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Requirements for adult- 340 mg/ day.</a:t>
            </a:r>
            <a:endParaRPr lang="ta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 human contains 3 to 4 g of iron</a:t>
            </a:r>
          </a:p>
          <a:p>
            <a:r>
              <a:rPr lang="en-US" dirty="0" smtClean="0"/>
              <a:t>60 % - circulating blood</a:t>
            </a:r>
          </a:p>
          <a:p>
            <a:r>
              <a:rPr lang="en-US" dirty="0" smtClean="0"/>
              <a:t>1 to 1.5 g- storage iron</a:t>
            </a:r>
          </a:p>
          <a:p>
            <a:r>
              <a:rPr lang="en-US" dirty="0" smtClean="0"/>
              <a:t>Each gram of </a:t>
            </a:r>
            <a:r>
              <a:rPr lang="en-US" dirty="0" err="1" smtClean="0"/>
              <a:t>Hb</a:t>
            </a:r>
            <a:r>
              <a:rPr lang="en-US" dirty="0" smtClean="0"/>
              <a:t> contain 3.34 mg of iron</a:t>
            </a:r>
            <a:endParaRPr lang="ta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Formation of </a:t>
            </a:r>
            <a:r>
              <a:rPr lang="en-US" dirty="0" err="1" smtClean="0"/>
              <a:t>Hb</a:t>
            </a:r>
            <a:endParaRPr lang="en-US" dirty="0" smtClean="0"/>
          </a:p>
          <a:p>
            <a:r>
              <a:rPr lang="en-US" dirty="0" smtClean="0"/>
              <a:t>Brain Development &amp; function</a:t>
            </a:r>
          </a:p>
          <a:p>
            <a:r>
              <a:rPr lang="en-US" dirty="0" smtClean="0"/>
              <a:t>Regulation of Body temperature</a:t>
            </a:r>
          </a:p>
          <a:p>
            <a:r>
              <a:rPr lang="en-US" dirty="0" smtClean="0"/>
              <a:t>Muscle activity</a:t>
            </a:r>
          </a:p>
          <a:p>
            <a:r>
              <a:rPr lang="en-US" dirty="0" smtClean="0"/>
              <a:t>Catecholamine metabolism</a:t>
            </a:r>
          </a:p>
          <a:p>
            <a:r>
              <a:rPr lang="en-US" dirty="0" smtClean="0"/>
              <a:t>Immune system</a:t>
            </a:r>
          </a:p>
          <a:p>
            <a:r>
              <a:rPr lang="en-US" dirty="0" smtClean="0"/>
              <a:t>Oxygen transport &amp; cell respiration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Haem</a:t>
            </a:r>
            <a:r>
              <a:rPr lang="en-US" dirty="0" smtClean="0"/>
              <a:t> – iron:</a:t>
            </a:r>
          </a:p>
          <a:p>
            <a:pPr>
              <a:buNone/>
            </a:pPr>
            <a:r>
              <a:rPr lang="en-US" dirty="0" smtClean="0"/>
              <a:t>		Liver, meat, poultry &amp; fish</a:t>
            </a:r>
          </a:p>
          <a:p>
            <a:r>
              <a:rPr lang="en-US" dirty="0" smtClean="0"/>
              <a:t>Non- </a:t>
            </a:r>
            <a:r>
              <a:rPr lang="en-US" dirty="0" err="1" smtClean="0"/>
              <a:t>haem</a:t>
            </a:r>
            <a:r>
              <a:rPr lang="en-US" dirty="0" smtClean="0"/>
              <a:t> iron</a:t>
            </a:r>
          </a:p>
          <a:p>
            <a:pPr>
              <a:buNone/>
            </a:pPr>
            <a:r>
              <a:rPr lang="en-US" dirty="0" smtClean="0"/>
              <a:t>		Vegetable origin</a:t>
            </a:r>
          </a:p>
          <a:p>
            <a:pPr>
              <a:buNone/>
            </a:pPr>
            <a:r>
              <a:rPr lang="en-US" dirty="0" smtClean="0"/>
              <a:t>Food which inhibit the absorption of iron are Milk, Egg, Tea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duodenum &amp; Upper small intestine in ferrous state</a:t>
            </a:r>
          </a:p>
          <a:p>
            <a:r>
              <a:rPr lang="en-US" dirty="0" smtClean="0"/>
              <a:t>Then transported as plasma </a:t>
            </a:r>
            <a:r>
              <a:rPr lang="en-US" dirty="0" err="1" smtClean="0"/>
              <a:t>ferritin</a:t>
            </a:r>
            <a:endParaRPr lang="en-US" dirty="0" smtClean="0"/>
          </a:p>
          <a:p>
            <a:r>
              <a:rPr lang="en-US" dirty="0" smtClean="0"/>
              <a:t>Stored in liver, spleen, bone marrow &amp; kidney</a:t>
            </a:r>
          </a:p>
          <a:p>
            <a:r>
              <a:rPr lang="en-US" dirty="0" smtClean="0"/>
              <a:t>Liberated iron is reutilized in the formation new red cells.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daily iron loss of an adult- 1 mg &amp; 12.5 mg/ 28 days cycle in menstruating women.</a:t>
            </a:r>
          </a:p>
          <a:p>
            <a:r>
              <a:rPr lang="en-US" dirty="0" smtClean="0"/>
              <a:t>Major routes of iron loss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Haemorrhage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Basal losses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other detectable abnormalities</a:t>
            </a:r>
          </a:p>
          <a:p>
            <a:r>
              <a:rPr lang="en-US" dirty="0" smtClean="0"/>
              <a:t>Latent Iron deficiency</a:t>
            </a:r>
          </a:p>
          <a:p>
            <a:r>
              <a:rPr lang="en-US" dirty="0" smtClean="0"/>
              <a:t>Decrease in the concentration of circulating </a:t>
            </a:r>
            <a:r>
              <a:rPr lang="en-US" dirty="0" err="1" smtClean="0"/>
              <a:t>Haemoglobin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 Off Points </a:t>
            </a:r>
            <a:r>
              <a:rPr lang="en-US" dirty="0" err="1" smtClean="0"/>
              <a:t>forDiagnosis</a:t>
            </a:r>
            <a:r>
              <a:rPr lang="en-US" dirty="0" smtClean="0"/>
              <a:t> of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6250" b="7500"/>
          <a:stretch>
            <a:fillRect/>
          </a:stretch>
        </p:blipFill>
        <p:spPr bwMode="auto">
          <a:xfrm>
            <a:off x="304800" y="4572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Haemoglobin</a:t>
            </a:r>
            <a:r>
              <a:rPr lang="en-US" dirty="0" smtClean="0"/>
              <a:t> Concentration</a:t>
            </a:r>
          </a:p>
          <a:p>
            <a:r>
              <a:rPr lang="en-US" dirty="0" smtClean="0"/>
              <a:t>Serum iron concentration</a:t>
            </a:r>
          </a:p>
          <a:p>
            <a:r>
              <a:rPr lang="en-US" dirty="0" smtClean="0"/>
              <a:t>Serum </a:t>
            </a:r>
            <a:r>
              <a:rPr lang="en-US" dirty="0" err="1" smtClean="0"/>
              <a:t>ferritin</a:t>
            </a:r>
            <a:endParaRPr lang="en-US" dirty="0" smtClean="0"/>
          </a:p>
          <a:p>
            <a:r>
              <a:rPr lang="en-US" dirty="0" smtClean="0"/>
              <a:t>Serum </a:t>
            </a:r>
            <a:r>
              <a:rPr lang="en-US" dirty="0" err="1" smtClean="0"/>
              <a:t>transferrin</a:t>
            </a:r>
            <a:r>
              <a:rPr lang="en-US" dirty="0" smtClean="0"/>
              <a:t> saturation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Synthesis of thyroid hormones T4 &amp; T3</a:t>
            </a:r>
          </a:p>
          <a:p>
            <a:r>
              <a:rPr lang="en-US" dirty="0" smtClean="0"/>
              <a:t>Adult human contains 50 mg of iodine</a:t>
            </a:r>
          </a:p>
          <a:p>
            <a:r>
              <a:rPr lang="en-US" dirty="0" smtClean="0"/>
              <a:t>Blood level is about 8 to 12 mcg/dl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food &amp; Cod liver oil</a:t>
            </a:r>
          </a:p>
          <a:p>
            <a:r>
              <a:rPr lang="en-US" dirty="0" smtClean="0"/>
              <a:t>Other foods- milk, meat, vegetable &amp; cereals.</a:t>
            </a:r>
          </a:p>
          <a:p>
            <a:r>
              <a:rPr lang="en-US" dirty="0" smtClean="0"/>
              <a:t>Iodine content of fresh water is 1- 5 mcg/ L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GOITROGENS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substances leading to development of </a:t>
            </a:r>
            <a:r>
              <a:rPr lang="en-US" dirty="0" err="1" smtClean="0"/>
              <a:t>goitre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Interfere with iodine utilization by thyroid glands</a:t>
            </a:r>
          </a:p>
          <a:p>
            <a:r>
              <a:rPr lang="en-US" dirty="0" smtClean="0"/>
              <a:t>Mainly </a:t>
            </a:r>
            <a:r>
              <a:rPr lang="en-US" dirty="0" err="1" smtClean="0"/>
              <a:t>brassica</a:t>
            </a:r>
            <a:r>
              <a:rPr lang="en-US" dirty="0" smtClean="0"/>
              <a:t> group of vegetables. </a:t>
            </a:r>
            <a:r>
              <a:rPr lang="en-US" smtClean="0"/>
              <a:t>Probably </a:t>
            </a:r>
            <a:r>
              <a:rPr lang="en-US" dirty="0" err="1" smtClean="0"/>
              <a:t>cyanoglycosides</a:t>
            </a:r>
            <a:r>
              <a:rPr lang="en-US" dirty="0" smtClean="0"/>
              <a:t> &amp; </a:t>
            </a:r>
            <a:r>
              <a:rPr lang="en-US" dirty="0" err="1" smtClean="0"/>
              <a:t>thiocyanates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TRACE ELEMENTS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ZINC</a:t>
            </a:r>
          </a:p>
          <a:p>
            <a:r>
              <a:rPr lang="en-US" dirty="0" smtClean="0"/>
              <a:t>COPPER</a:t>
            </a:r>
          </a:p>
          <a:p>
            <a:r>
              <a:rPr lang="en-US" dirty="0" smtClean="0"/>
              <a:t>COBALT</a:t>
            </a:r>
          </a:p>
          <a:p>
            <a:r>
              <a:rPr lang="en-US" dirty="0" smtClean="0"/>
              <a:t>CHROMIUM</a:t>
            </a:r>
          </a:p>
          <a:p>
            <a:r>
              <a:rPr lang="en-US" dirty="0" smtClean="0"/>
              <a:t>SELENIUM</a:t>
            </a:r>
          </a:p>
          <a:p>
            <a:r>
              <a:rPr lang="en-US" dirty="0" smtClean="0"/>
              <a:t>MOLYBDEDUM</a:t>
            </a:r>
            <a:endParaRPr lang="ta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ANTI OXIDANTS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a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2999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ALOWANCE</a:t>
            </a:r>
            <a:endParaRPr lang="ta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mg</a:t>
            </a:r>
          </a:p>
          <a:p>
            <a:r>
              <a:rPr lang="en-US" dirty="0" smtClean="0"/>
              <a:t>&gt; lost in urine</a:t>
            </a:r>
          </a:p>
          <a:p>
            <a:r>
              <a:rPr lang="en-US" dirty="0" smtClean="0"/>
              <a:t>Patient with regular dialysis need thiamine supplementation</a:t>
            </a:r>
          </a:p>
          <a:p>
            <a:endParaRPr lang="ta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7778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304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RIBOFLAVIN (B2)</a:t>
            </a:r>
            <a:endParaRPr lang="ta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907</Words>
  <Application>Microsoft Office PowerPoint</Application>
  <PresentationFormat>On-screen Show (4:3)</PresentationFormat>
  <Paragraphs>162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Water Soluble Vitamins &amp; Minerals</vt:lpstr>
      <vt:lpstr>Slide 2</vt:lpstr>
      <vt:lpstr>THIAMINE (B1)</vt:lpstr>
      <vt:lpstr>Slide 4</vt:lpstr>
      <vt:lpstr>Slide 5</vt:lpstr>
      <vt:lpstr>Slide 6</vt:lpstr>
      <vt:lpstr>Slide 7</vt:lpstr>
      <vt:lpstr>RECOMMENDED ALOWANCE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PANTOTHENIC ACID (B5)</vt:lpstr>
      <vt:lpstr>FOLATE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CALCIUM</vt:lpstr>
      <vt:lpstr>Slide 35</vt:lpstr>
      <vt:lpstr>Slide 36</vt:lpstr>
      <vt:lpstr>Slide 37</vt:lpstr>
      <vt:lpstr>Slide 38</vt:lpstr>
      <vt:lpstr>PHOSPHORUS</vt:lpstr>
      <vt:lpstr>SODIUM</vt:lpstr>
      <vt:lpstr>POTASSIUM</vt:lpstr>
      <vt:lpstr>MAGNESIUM</vt:lpstr>
      <vt:lpstr>IRON</vt:lpstr>
      <vt:lpstr>Functions</vt:lpstr>
      <vt:lpstr>SOURCES</vt:lpstr>
      <vt:lpstr>ABSORPTION</vt:lpstr>
      <vt:lpstr>IRON LOSS</vt:lpstr>
      <vt:lpstr>IRON DEFICIENCY</vt:lpstr>
      <vt:lpstr>Cut Off Points forDiagnosis of Anemia</vt:lpstr>
      <vt:lpstr>Evaluation of Iron Status</vt:lpstr>
      <vt:lpstr>Iron Requirements</vt:lpstr>
      <vt:lpstr>IODINE</vt:lpstr>
      <vt:lpstr>SOURCES</vt:lpstr>
      <vt:lpstr>GOITROGENS</vt:lpstr>
      <vt:lpstr>Slide 55</vt:lpstr>
      <vt:lpstr>OTHER TRACE ELEMENTS</vt:lpstr>
      <vt:lpstr>DIETARY ANTI OXIDANTS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Soluble Vitamins &amp; Minerals</dc:title>
  <dc:creator>COMMUNITY OF MEDICIN</dc:creator>
  <cp:lastModifiedBy>Windows</cp:lastModifiedBy>
  <cp:revision>66</cp:revision>
  <dcterms:created xsi:type="dcterms:W3CDTF">2006-08-16T00:00:00Z</dcterms:created>
  <dcterms:modified xsi:type="dcterms:W3CDTF">2019-04-17T07:52:27Z</dcterms:modified>
</cp:coreProperties>
</file>